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1" r:id="rId2"/>
    <p:sldId id="400" r:id="rId3"/>
    <p:sldId id="409" r:id="rId4"/>
    <p:sldId id="410" r:id="rId5"/>
    <p:sldId id="406" r:id="rId6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StobiSans Regular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dimird" initials="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57"/>
    <a:srgbClr val="CC0000"/>
    <a:srgbClr val="F2BAA4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8" autoAdjust="0"/>
    <p:restoredTop sz="94552" autoAdjust="0"/>
  </p:normalViewPr>
  <p:slideViewPr>
    <p:cSldViewPr>
      <p:cViewPr varScale="1">
        <p:scale>
          <a:sx n="67" d="100"/>
          <a:sy n="67" d="100"/>
        </p:scale>
        <p:origin x="5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ladimird\AppData\Local\Microsoft\Windows\INetCache\Content.Outlook\BTREF82E\Pregled%20na%20Buxetska%20presmetka%20na%20FZOM%20za%202016%20godin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69304959705331881"/>
          <c:h val="0.960936306493944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'[Copy of Pregled na Buxetska presmetka na FZOM za 2015 godina.xls]Sheet1'!$B$30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'[Copy of Pregled na Buxetska presmetka na FZOM za 2015 godina.xls]Sheet1'!$C$30</c:f>
              <c:numCache>
                <c:formatCode>#,##0</c:formatCode>
                <c:ptCount val="1"/>
                <c:pt idx="0">
                  <c:v>22602702.436999999</c:v>
                </c:pt>
              </c:numCache>
            </c:numRef>
          </c:val>
        </c:ser>
        <c:ser>
          <c:idx val="1"/>
          <c:order val="1"/>
          <c:tx>
            <c:strRef>
              <c:f>'[Copy of Pregled na Buxetska presmetka na FZOM za 2015 godina.xls]Sheet1'!$B$31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Pregled na Buxetska presmetka na FZOM za 2015 godina.xls]Sheet1'!$C$31</c:f>
              <c:numCache>
                <c:formatCode>#,##0</c:formatCode>
                <c:ptCount val="1"/>
                <c:pt idx="0">
                  <c:v>24049736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725448768"/>
        <c:axId val="725453120"/>
      </c:barChart>
      <c:catAx>
        <c:axId val="72544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5453120"/>
        <c:crosses val="autoZero"/>
        <c:auto val="1"/>
        <c:lblAlgn val="ctr"/>
        <c:lblOffset val="100"/>
        <c:noMultiLvlLbl val="0"/>
      </c:catAx>
      <c:valAx>
        <c:axId val="725453120"/>
        <c:scaling>
          <c:orientation val="minMax"/>
          <c:max val="25000000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72544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542006083436456E-2"/>
          <c:y val="0.11066614765117334"/>
          <c:w val="0.4554837541858992"/>
          <c:h val="0.824208555963512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C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FB575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165803927286868"/>
                  <c:y val="-0.221519928466052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277303878681825E-2"/>
                  <c:y val="0.209456860341103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075726645280338E-2"/>
                  <c:y val="-0.28182576835029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54012345679013"/>
                      <c:h val="0.1457033563906731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2592592592592587E-3"/>
                  <c:y val="-0.186864099419283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87345679012347"/>
                      <c:h val="0.1739740249754582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9.1195015553611355E-2"/>
                  <c:y val="-7.302688952605224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4213449013317769"/>
                  <c:y val="6.74302905260162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5645110333430599E-2"/>
                  <c:y val="-2.7251437981264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407407407407407E-2"/>
                  <c:y val="7.94261906250669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89506172839508"/>
                      <c:h val="0.191511729106048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konecno!$L$14:$L$21</c:f>
              <c:strCache>
                <c:ptCount val="8"/>
                <c:pt idx="0">
                  <c:v>ЈЗУ</c:v>
                </c:pt>
                <c:pt idx="1">
                  <c:v>ПЗУ</c:v>
                </c:pt>
                <c:pt idx="2">
                  <c:v>Лекување во странство</c:v>
                </c:pt>
                <c:pt idx="3">
                  <c:v>Ортопедски помагала </c:v>
                </c:pt>
                <c:pt idx="4">
                  <c:v>Рефундации</c:v>
                </c:pt>
                <c:pt idx="5">
                  <c:v>МАНУ</c:v>
                </c:pt>
                <c:pt idx="6">
                  <c:v>Надоместоци</c:v>
                </c:pt>
                <c:pt idx="7">
                  <c:v>Администрација</c:v>
                </c:pt>
              </c:strCache>
            </c:strRef>
          </c:cat>
          <c:val>
            <c:numRef>
              <c:f>konecno!$M$14:$M$21</c:f>
              <c:numCache>
                <c:formatCode>General</c:formatCode>
                <c:ptCount val="8"/>
                <c:pt idx="0">
                  <c:v>13746599</c:v>
                </c:pt>
                <c:pt idx="1">
                  <c:v>7813500</c:v>
                </c:pt>
                <c:pt idx="2">
                  <c:v>300000</c:v>
                </c:pt>
                <c:pt idx="3">
                  <c:v>550000</c:v>
                </c:pt>
                <c:pt idx="4">
                  <c:v>50000</c:v>
                </c:pt>
                <c:pt idx="5">
                  <c:v>17000</c:v>
                </c:pt>
                <c:pt idx="6">
                  <c:v>2575000</c:v>
                </c:pt>
                <c:pt idx="7">
                  <c:v>573078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3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6EE9C-EEC0-4815-B56F-7F657F5E399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D0EF2D96-8CFF-4467-964D-8DDD991CC953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mk-MK" sz="2800" b="1" dirty="0" smtClean="0"/>
            <a:t>12,</a:t>
          </a:r>
          <a:r>
            <a:rPr lang="en-US" sz="2800" b="1" dirty="0" smtClean="0"/>
            <a:t>887</a:t>
          </a:r>
          <a:r>
            <a:rPr lang="mk-MK" sz="2200" dirty="0" smtClean="0"/>
            <a:t> </a:t>
          </a:r>
          <a:r>
            <a:rPr lang="mk-MK" sz="2200" dirty="0" smtClean="0"/>
            <a:t>милиони денари</a:t>
          </a:r>
          <a:endParaRPr lang="en-US" sz="2200" dirty="0"/>
        </a:p>
      </dgm:t>
    </dgm:pt>
    <dgm:pt modelId="{2516422E-5E27-4567-AD9E-81A4EA31DECF}" type="parTrans" cxnId="{43DEB242-1D15-4544-B514-01507D15458C}">
      <dgm:prSet/>
      <dgm:spPr/>
      <dgm:t>
        <a:bodyPr/>
        <a:lstStyle/>
        <a:p>
          <a:endParaRPr lang="en-US"/>
        </a:p>
      </dgm:t>
    </dgm:pt>
    <dgm:pt modelId="{E9FEC690-4DEF-4029-9B9A-8BA61CC5979B}" type="sibTrans" cxnId="{43DEB242-1D15-4544-B514-01507D15458C}">
      <dgm:prSet/>
      <dgm:spPr/>
      <dgm:t>
        <a:bodyPr/>
        <a:lstStyle/>
        <a:p>
          <a:endParaRPr lang="en-US"/>
        </a:p>
      </dgm:t>
    </dgm:pt>
    <dgm:pt modelId="{EF2145A0-0BCB-4E9E-9859-E5FB48AD1EA1}">
      <dgm:prSet phldrT="[Text]" custT="1"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000" b="1" dirty="0" smtClean="0"/>
            <a:t>860 </a:t>
          </a:r>
          <a:r>
            <a:rPr lang="mk-MK" sz="1300" dirty="0" smtClean="0"/>
            <a:t>милиони </a:t>
          </a:r>
          <a:r>
            <a:rPr lang="mk-MK" sz="1300" dirty="0" smtClean="0"/>
            <a:t>денари</a:t>
          </a:r>
          <a:endParaRPr lang="en-US" sz="1300" dirty="0"/>
        </a:p>
      </dgm:t>
    </dgm:pt>
    <dgm:pt modelId="{9D4D0A55-B03F-4C15-AD9C-7DA76442124C}" type="parTrans" cxnId="{563DB1B6-EB93-4BCF-870E-E2987E1E261D}">
      <dgm:prSet/>
      <dgm:spPr/>
      <dgm:t>
        <a:bodyPr/>
        <a:lstStyle/>
        <a:p>
          <a:endParaRPr lang="en-US"/>
        </a:p>
      </dgm:t>
    </dgm:pt>
    <dgm:pt modelId="{FDE25093-77B1-43DA-9B4B-372C6DF3E360}" type="sibTrans" cxnId="{563DB1B6-EB93-4BCF-870E-E2987E1E261D}">
      <dgm:prSet/>
      <dgm:spPr/>
      <dgm:t>
        <a:bodyPr/>
        <a:lstStyle/>
        <a:p>
          <a:endParaRPr lang="en-US"/>
        </a:p>
      </dgm:t>
    </dgm:pt>
    <dgm:pt modelId="{506CCE2D-CA04-49DC-87EC-8257379DCD3E}">
      <dgm:prSet phldrT="[Text]" custT="1"/>
      <dgm:spPr>
        <a:solidFill>
          <a:srgbClr val="CC0000"/>
        </a:solidFill>
      </dgm:spPr>
      <dgm:t>
        <a:bodyPr/>
        <a:lstStyle/>
        <a:p>
          <a:r>
            <a:rPr lang="mk-MK" sz="4000" b="1" dirty="0" smtClean="0">
              <a:solidFill>
                <a:schemeClr val="bg1"/>
              </a:solidFill>
            </a:rPr>
            <a:t>1</a:t>
          </a:r>
          <a:r>
            <a:rPr lang="en-US" sz="4000" b="1" dirty="0" smtClean="0">
              <a:solidFill>
                <a:schemeClr val="bg1"/>
              </a:solidFill>
            </a:rPr>
            <a:t>3</a:t>
          </a:r>
          <a:r>
            <a:rPr lang="mk-MK" sz="4000" b="1" dirty="0" smtClean="0">
              <a:solidFill>
                <a:schemeClr val="bg1"/>
              </a:solidFill>
            </a:rPr>
            <a:t>,</a:t>
          </a:r>
          <a:r>
            <a:rPr lang="en-US" sz="4000" b="1" dirty="0" smtClean="0">
              <a:solidFill>
                <a:schemeClr val="bg1"/>
              </a:solidFill>
            </a:rPr>
            <a:t>747</a:t>
          </a:r>
          <a:r>
            <a:rPr lang="mk-MK" sz="4000" b="1" dirty="0" smtClean="0">
              <a:solidFill>
                <a:schemeClr val="bg1"/>
              </a:solidFill>
            </a:rPr>
            <a:t> </a:t>
          </a:r>
          <a:r>
            <a:rPr lang="mk-MK" sz="2800" b="1" dirty="0" smtClean="0">
              <a:solidFill>
                <a:schemeClr val="bg1"/>
              </a:solidFill>
            </a:rPr>
            <a:t>милиони денари </a:t>
          </a:r>
          <a:endParaRPr lang="en-US" sz="2800" b="1" dirty="0">
            <a:solidFill>
              <a:schemeClr val="bg1"/>
            </a:solidFill>
          </a:endParaRPr>
        </a:p>
      </dgm:t>
    </dgm:pt>
    <dgm:pt modelId="{E3F84554-3680-453D-86EC-D4B51BA7406C}" type="parTrans" cxnId="{C27FC978-F0AC-4014-B643-3682B35B925A}">
      <dgm:prSet/>
      <dgm:spPr/>
      <dgm:t>
        <a:bodyPr/>
        <a:lstStyle/>
        <a:p>
          <a:endParaRPr lang="en-US"/>
        </a:p>
      </dgm:t>
    </dgm:pt>
    <dgm:pt modelId="{F481FB15-754A-4325-942D-0A7B6F16A8F5}" type="sibTrans" cxnId="{C27FC978-F0AC-4014-B643-3682B35B925A}">
      <dgm:prSet/>
      <dgm:spPr/>
      <dgm:t>
        <a:bodyPr/>
        <a:lstStyle/>
        <a:p>
          <a:endParaRPr lang="en-US"/>
        </a:p>
      </dgm:t>
    </dgm:pt>
    <dgm:pt modelId="{3E5C6D09-A8D0-45F4-B370-2E9565CF848B}" type="pres">
      <dgm:prSet presAssocID="{D1A6EE9C-EEC0-4815-B56F-7F657F5E3990}" presName="linearFlow" presStyleCnt="0">
        <dgm:presLayoutVars>
          <dgm:dir/>
          <dgm:resizeHandles val="exact"/>
        </dgm:presLayoutVars>
      </dgm:prSet>
      <dgm:spPr/>
    </dgm:pt>
    <dgm:pt modelId="{62B028E8-02F6-4FC7-9090-0AA2B4AD23F4}" type="pres">
      <dgm:prSet presAssocID="{D0EF2D96-8CFF-4467-964D-8DDD991CC953}" presName="node" presStyleLbl="node1" presStyleIdx="0" presStyleCnt="3" custScaleX="165366" custScaleY="162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F91DD-E91E-49C8-91D0-8717FF35ABF9}" type="pres">
      <dgm:prSet presAssocID="{E9FEC690-4DEF-4029-9B9A-8BA61CC5979B}" presName="spacerL" presStyleCnt="0"/>
      <dgm:spPr/>
    </dgm:pt>
    <dgm:pt modelId="{8A576656-E520-40FC-9E7A-D06C7DAF7503}" type="pres">
      <dgm:prSet presAssocID="{E9FEC690-4DEF-4029-9B9A-8BA61CC5979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CCEB329-A65F-4042-89B3-C58A1B7119F7}" type="pres">
      <dgm:prSet presAssocID="{E9FEC690-4DEF-4029-9B9A-8BA61CC5979B}" presName="spacerR" presStyleCnt="0"/>
      <dgm:spPr/>
    </dgm:pt>
    <dgm:pt modelId="{AC6A23A3-F74A-40F5-ABDC-32D901577C5C}" type="pres">
      <dgm:prSet presAssocID="{EF2145A0-0BCB-4E9E-9859-E5FB48AD1EA1}" presName="node" presStyleLbl="node1" presStyleIdx="1" presStyleCnt="3" custScaleX="74689" custScaleY="77236" custLinFactX="-49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732DA-738B-44E4-BCF2-17895D2FA779}" type="pres">
      <dgm:prSet presAssocID="{FDE25093-77B1-43DA-9B4B-372C6DF3E360}" presName="spacerL" presStyleCnt="0"/>
      <dgm:spPr/>
    </dgm:pt>
    <dgm:pt modelId="{400ABC2E-DA16-4E3D-A1CC-EE5B7B14DF0B}" type="pres">
      <dgm:prSet presAssocID="{FDE25093-77B1-43DA-9B4B-372C6DF3E36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2193546-7615-49F7-AECB-8F519F6BB0E5}" type="pres">
      <dgm:prSet presAssocID="{FDE25093-77B1-43DA-9B4B-372C6DF3E360}" presName="spacerR" presStyleCnt="0"/>
      <dgm:spPr/>
    </dgm:pt>
    <dgm:pt modelId="{8AE33A3D-5E4F-4713-8603-44D320FD8ECC}" type="pres">
      <dgm:prSet presAssocID="{506CCE2D-CA04-49DC-87EC-8257379DCD3E}" presName="node" presStyleLbl="node1" presStyleIdx="2" presStyleCnt="3" custScaleX="220821" custScaleY="226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A01D80-1755-4008-996C-615EB43115E9}" type="presOf" srcId="{E9FEC690-4DEF-4029-9B9A-8BA61CC5979B}" destId="{8A576656-E520-40FC-9E7A-D06C7DAF7503}" srcOrd="0" destOrd="0" presId="urn:microsoft.com/office/officeart/2005/8/layout/equation1"/>
    <dgm:cxn modelId="{43DEB242-1D15-4544-B514-01507D15458C}" srcId="{D1A6EE9C-EEC0-4815-B56F-7F657F5E3990}" destId="{D0EF2D96-8CFF-4467-964D-8DDD991CC953}" srcOrd="0" destOrd="0" parTransId="{2516422E-5E27-4567-AD9E-81A4EA31DECF}" sibTransId="{E9FEC690-4DEF-4029-9B9A-8BA61CC5979B}"/>
    <dgm:cxn modelId="{916F7FB9-68FE-41E7-A380-2C8B7CD7527F}" type="presOf" srcId="{D1A6EE9C-EEC0-4815-B56F-7F657F5E3990}" destId="{3E5C6D09-A8D0-45F4-B370-2E9565CF848B}" srcOrd="0" destOrd="0" presId="urn:microsoft.com/office/officeart/2005/8/layout/equation1"/>
    <dgm:cxn modelId="{BCF6E521-61AA-43FF-87AB-FE5C8D25FC28}" type="presOf" srcId="{D0EF2D96-8CFF-4467-964D-8DDD991CC953}" destId="{62B028E8-02F6-4FC7-9090-0AA2B4AD23F4}" srcOrd="0" destOrd="0" presId="urn:microsoft.com/office/officeart/2005/8/layout/equation1"/>
    <dgm:cxn modelId="{810BED90-DE22-45B3-8496-21E37E29616A}" type="presOf" srcId="{EF2145A0-0BCB-4E9E-9859-E5FB48AD1EA1}" destId="{AC6A23A3-F74A-40F5-ABDC-32D901577C5C}" srcOrd="0" destOrd="0" presId="urn:microsoft.com/office/officeart/2005/8/layout/equation1"/>
    <dgm:cxn modelId="{563DB1B6-EB93-4BCF-870E-E2987E1E261D}" srcId="{D1A6EE9C-EEC0-4815-B56F-7F657F5E3990}" destId="{EF2145A0-0BCB-4E9E-9859-E5FB48AD1EA1}" srcOrd="1" destOrd="0" parTransId="{9D4D0A55-B03F-4C15-AD9C-7DA76442124C}" sibTransId="{FDE25093-77B1-43DA-9B4B-372C6DF3E360}"/>
    <dgm:cxn modelId="{AF049F1C-DAD7-495D-8A8C-BB6F9CA85E63}" type="presOf" srcId="{FDE25093-77B1-43DA-9B4B-372C6DF3E360}" destId="{400ABC2E-DA16-4E3D-A1CC-EE5B7B14DF0B}" srcOrd="0" destOrd="0" presId="urn:microsoft.com/office/officeart/2005/8/layout/equation1"/>
    <dgm:cxn modelId="{C27FC978-F0AC-4014-B643-3682B35B925A}" srcId="{D1A6EE9C-EEC0-4815-B56F-7F657F5E3990}" destId="{506CCE2D-CA04-49DC-87EC-8257379DCD3E}" srcOrd="2" destOrd="0" parTransId="{E3F84554-3680-453D-86EC-D4B51BA7406C}" sibTransId="{F481FB15-754A-4325-942D-0A7B6F16A8F5}"/>
    <dgm:cxn modelId="{11BC11CA-01C8-4E15-885C-8857990BDDC1}" type="presOf" srcId="{506CCE2D-CA04-49DC-87EC-8257379DCD3E}" destId="{8AE33A3D-5E4F-4713-8603-44D320FD8ECC}" srcOrd="0" destOrd="0" presId="urn:microsoft.com/office/officeart/2005/8/layout/equation1"/>
    <dgm:cxn modelId="{DE4BA4D4-AFFB-44BD-AF3E-B45A7242E9ED}" type="presParOf" srcId="{3E5C6D09-A8D0-45F4-B370-2E9565CF848B}" destId="{62B028E8-02F6-4FC7-9090-0AA2B4AD23F4}" srcOrd="0" destOrd="0" presId="urn:microsoft.com/office/officeart/2005/8/layout/equation1"/>
    <dgm:cxn modelId="{F2F0BA50-C7D2-41D5-929B-C64A1DB312CB}" type="presParOf" srcId="{3E5C6D09-A8D0-45F4-B370-2E9565CF848B}" destId="{811F91DD-E91E-49C8-91D0-8717FF35ABF9}" srcOrd="1" destOrd="0" presId="urn:microsoft.com/office/officeart/2005/8/layout/equation1"/>
    <dgm:cxn modelId="{46228C46-3D03-4409-9AE4-835BDFC77644}" type="presParOf" srcId="{3E5C6D09-A8D0-45F4-B370-2E9565CF848B}" destId="{8A576656-E520-40FC-9E7A-D06C7DAF7503}" srcOrd="2" destOrd="0" presId="urn:microsoft.com/office/officeart/2005/8/layout/equation1"/>
    <dgm:cxn modelId="{FFC4F079-CECD-401C-B62F-767B34AA63D6}" type="presParOf" srcId="{3E5C6D09-A8D0-45F4-B370-2E9565CF848B}" destId="{8CCEB329-A65F-4042-89B3-C58A1B7119F7}" srcOrd="3" destOrd="0" presId="urn:microsoft.com/office/officeart/2005/8/layout/equation1"/>
    <dgm:cxn modelId="{82BC42E2-0640-4BFD-8E5C-BEDFB82D80FE}" type="presParOf" srcId="{3E5C6D09-A8D0-45F4-B370-2E9565CF848B}" destId="{AC6A23A3-F74A-40F5-ABDC-32D901577C5C}" srcOrd="4" destOrd="0" presId="urn:microsoft.com/office/officeart/2005/8/layout/equation1"/>
    <dgm:cxn modelId="{2459A6CE-611F-4273-9DB5-0853E95D48B3}" type="presParOf" srcId="{3E5C6D09-A8D0-45F4-B370-2E9565CF848B}" destId="{146732DA-738B-44E4-BCF2-17895D2FA779}" srcOrd="5" destOrd="0" presId="urn:microsoft.com/office/officeart/2005/8/layout/equation1"/>
    <dgm:cxn modelId="{2B012303-66B8-47AE-8F70-83AD73F24780}" type="presParOf" srcId="{3E5C6D09-A8D0-45F4-B370-2E9565CF848B}" destId="{400ABC2E-DA16-4E3D-A1CC-EE5B7B14DF0B}" srcOrd="6" destOrd="0" presId="urn:microsoft.com/office/officeart/2005/8/layout/equation1"/>
    <dgm:cxn modelId="{FFC2C013-D5B2-40D3-883F-A6D68AD278BE}" type="presParOf" srcId="{3E5C6D09-A8D0-45F4-B370-2E9565CF848B}" destId="{B2193546-7615-49F7-AECB-8F519F6BB0E5}" srcOrd="7" destOrd="0" presId="urn:microsoft.com/office/officeart/2005/8/layout/equation1"/>
    <dgm:cxn modelId="{26848183-C8F1-4658-9BD1-7D67C889C3AD}" type="presParOf" srcId="{3E5C6D09-A8D0-45F4-B370-2E9565CF848B}" destId="{8AE33A3D-5E4F-4713-8603-44D320FD8EC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28E8-02F6-4FC7-9090-0AA2B4AD23F4}">
      <dsp:nvSpPr>
        <dsp:cNvPr id="0" name=""/>
        <dsp:cNvSpPr/>
      </dsp:nvSpPr>
      <dsp:spPr>
        <a:xfrm>
          <a:off x="1197" y="1115034"/>
          <a:ext cx="2360636" cy="2314741"/>
        </a:xfrm>
        <a:prstGeom prst="ellipse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800" b="1" kern="1200" dirty="0" smtClean="0"/>
            <a:t>12,</a:t>
          </a:r>
          <a:r>
            <a:rPr lang="en-US" sz="2800" b="1" kern="1200" dirty="0" smtClean="0"/>
            <a:t>887</a:t>
          </a:r>
          <a:r>
            <a:rPr lang="mk-MK" sz="2200" kern="1200" dirty="0" smtClean="0"/>
            <a:t> </a:t>
          </a:r>
          <a:r>
            <a:rPr lang="mk-MK" sz="2200" kern="1200" dirty="0" smtClean="0"/>
            <a:t>милиони денари</a:t>
          </a:r>
          <a:endParaRPr lang="en-US" sz="2200" kern="1200" dirty="0"/>
        </a:p>
      </dsp:txBody>
      <dsp:txXfrm>
        <a:off x="346904" y="1454020"/>
        <a:ext cx="1669222" cy="1636769"/>
      </dsp:txXfrm>
    </dsp:sp>
    <dsp:sp modelId="{8A576656-E520-40FC-9E7A-D06C7DAF7503}">
      <dsp:nvSpPr>
        <dsp:cNvPr id="0" name=""/>
        <dsp:cNvSpPr/>
      </dsp:nvSpPr>
      <dsp:spPr>
        <a:xfrm>
          <a:off x="2477748" y="1858423"/>
          <a:ext cx="827962" cy="827962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587494" y="2175036"/>
        <a:ext cx="608470" cy="194736"/>
      </dsp:txXfrm>
    </dsp:sp>
    <dsp:sp modelId="{AC6A23A3-F74A-40F5-ABDC-32D901577C5C}">
      <dsp:nvSpPr>
        <dsp:cNvPr id="0" name=""/>
        <dsp:cNvSpPr/>
      </dsp:nvSpPr>
      <dsp:spPr>
        <a:xfrm>
          <a:off x="3305012" y="1721124"/>
          <a:ext cx="1066201" cy="110256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860 </a:t>
          </a:r>
          <a:r>
            <a:rPr lang="mk-MK" sz="1300" kern="1200" dirty="0" smtClean="0"/>
            <a:t>милиони </a:t>
          </a:r>
          <a:r>
            <a:rPr lang="mk-MK" sz="1300" kern="1200" dirty="0" smtClean="0"/>
            <a:t>денари</a:t>
          </a:r>
          <a:endParaRPr lang="en-US" sz="1300" kern="1200" dirty="0"/>
        </a:p>
      </dsp:txBody>
      <dsp:txXfrm>
        <a:off x="3461154" y="1882590"/>
        <a:ext cx="753917" cy="779628"/>
      </dsp:txXfrm>
    </dsp:sp>
    <dsp:sp modelId="{400ABC2E-DA16-4E3D-A1CC-EE5B7B14DF0B}">
      <dsp:nvSpPr>
        <dsp:cNvPr id="0" name=""/>
        <dsp:cNvSpPr/>
      </dsp:nvSpPr>
      <dsp:spPr>
        <a:xfrm>
          <a:off x="4603743" y="1858423"/>
          <a:ext cx="827962" cy="827962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/>
        </a:p>
      </dsp:txBody>
      <dsp:txXfrm>
        <a:off x="4713489" y="2028983"/>
        <a:ext cx="608470" cy="486842"/>
      </dsp:txXfrm>
    </dsp:sp>
    <dsp:sp modelId="{8AE33A3D-5E4F-4713-8603-44D320FD8ECC}">
      <dsp:nvSpPr>
        <dsp:cNvPr id="0" name=""/>
        <dsp:cNvSpPr/>
      </dsp:nvSpPr>
      <dsp:spPr>
        <a:xfrm>
          <a:off x="5547620" y="654608"/>
          <a:ext cx="3152268" cy="3235593"/>
        </a:xfrm>
        <a:prstGeom prst="ellipse">
          <a:avLst/>
        </a:prstGeom>
        <a:solidFill>
          <a:srgbClr val="CC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4000" b="1" kern="1200" dirty="0" smtClean="0">
              <a:solidFill>
                <a:schemeClr val="bg1"/>
              </a:solidFill>
            </a:rPr>
            <a:t>1</a:t>
          </a:r>
          <a:r>
            <a:rPr lang="en-US" sz="4000" b="1" kern="1200" dirty="0" smtClean="0">
              <a:solidFill>
                <a:schemeClr val="bg1"/>
              </a:solidFill>
            </a:rPr>
            <a:t>3</a:t>
          </a:r>
          <a:r>
            <a:rPr lang="mk-MK" sz="4000" b="1" kern="1200" dirty="0" smtClean="0">
              <a:solidFill>
                <a:schemeClr val="bg1"/>
              </a:solidFill>
            </a:rPr>
            <a:t>,</a:t>
          </a:r>
          <a:r>
            <a:rPr lang="en-US" sz="4000" b="1" kern="1200" dirty="0" smtClean="0">
              <a:solidFill>
                <a:schemeClr val="bg1"/>
              </a:solidFill>
            </a:rPr>
            <a:t>747</a:t>
          </a:r>
          <a:r>
            <a:rPr lang="mk-MK" sz="4000" b="1" kern="1200" dirty="0" smtClean="0">
              <a:solidFill>
                <a:schemeClr val="bg1"/>
              </a:solidFill>
            </a:rPr>
            <a:t> </a:t>
          </a:r>
          <a:r>
            <a:rPr lang="mk-MK" sz="2800" b="1" kern="1200" dirty="0" smtClean="0">
              <a:solidFill>
                <a:schemeClr val="bg1"/>
              </a:solidFill>
            </a:rPr>
            <a:t>милиони денари 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6009259" y="1128450"/>
        <a:ext cx="2228990" cy="2287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0.27828</cdr:x>
      <cdr:y>0.46309</cdr:y>
    </cdr:from>
    <cdr:to>
      <cdr:x>0.4129</cdr:x>
      <cdr:y>0.56072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3995" y="2258306"/>
          <a:ext cx="1008112" cy="476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2800" b="1" dirty="0" smtClean="0">
              <a:solidFill>
                <a:schemeClr val="bg1"/>
              </a:solidFill>
              <a:latin typeface="Calibri" panose="020F0502020204030204" pitchFamily="34" charset="0"/>
            </a:rPr>
            <a:t>201</a:t>
          </a:r>
          <a:r>
            <a:rPr lang="en-US" sz="2800" b="1" dirty="0" smtClean="0">
              <a:solidFill>
                <a:schemeClr val="bg1"/>
              </a:solidFill>
              <a:latin typeface="Calibri" panose="020F0502020204030204" pitchFamily="34" charset="0"/>
            </a:rPr>
            <a:t>5</a:t>
          </a:r>
          <a:endParaRPr lang="en-US" sz="2800" b="1" dirty="0">
            <a:solidFill>
              <a:schemeClr val="bg1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0.25962</cdr:x>
      <cdr:y>0.01477</cdr:y>
    </cdr:from>
    <cdr:to>
      <cdr:x>0.48077</cdr:x>
      <cdr:y>0.07383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4216" y="72009"/>
          <a:ext cx="165618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800" b="1" dirty="0" smtClean="0">
              <a:solidFill>
                <a:schemeClr val="bg1"/>
              </a:solidFill>
              <a:latin typeface="Calibri" panose="020F0502020204030204" pitchFamily="34" charset="0"/>
            </a:rPr>
            <a:t>+ во </a:t>
          </a:r>
          <a:r>
            <a:rPr lang="mk-MK" sz="1800" b="1" dirty="0" smtClean="0">
              <a:solidFill>
                <a:schemeClr val="bg1"/>
              </a:solidFill>
              <a:latin typeface="Calibri" panose="020F0502020204030204" pitchFamily="34" charset="0"/>
            </a:rPr>
            <a:t>201</a:t>
          </a:r>
          <a:r>
            <a:rPr lang="en-US" sz="1800" b="1" dirty="0" smtClean="0">
              <a:solidFill>
                <a:schemeClr val="bg1"/>
              </a:solidFill>
              <a:latin typeface="Calibri" panose="020F0502020204030204" pitchFamily="34" charset="0"/>
            </a:rPr>
            <a:t>6</a:t>
          </a:r>
          <a:endParaRPr lang="en-US" sz="1800" b="1" dirty="0">
            <a:solidFill>
              <a:schemeClr val="bg1"/>
            </a:solidFill>
            <a:latin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tobiSans Regular" pitchFamily="5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tobiSans Regular" pitchFamily="50" charset="0"/>
              </a:defRPr>
            </a:lvl1pPr>
          </a:lstStyle>
          <a:p>
            <a:pPr>
              <a:defRPr/>
            </a:pPr>
            <a:fld id="{1700C116-265B-4EFD-800D-CCB46998F59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738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tobiSans Regular" pitchFamily="5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10738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tobiSans Regular" pitchFamily="50" charset="0"/>
              </a:defRPr>
            </a:lvl1pPr>
          </a:lstStyle>
          <a:p>
            <a:pPr>
              <a:defRPr/>
            </a:pPr>
            <a:fld id="{A4FDD0E3-DABC-4BBD-8040-189EDC5B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0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F24FBB1-6E8D-46A3-BB3A-32B1AAD67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3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72DC3-2100-4DDE-BD73-2F0228D134A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775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 naslov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95825"/>
            <a:ext cx="7772400" cy="677863"/>
          </a:xfrm>
        </p:spPr>
        <p:txBody>
          <a:bodyPr/>
          <a:lstStyle>
            <a:lvl1pPr>
              <a:defRPr sz="4000">
                <a:solidFill>
                  <a:srgbClr val="CC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503237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92838"/>
            <a:ext cx="8291513" cy="4762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03FFAFF-BF09-4940-84D5-B0FB6DD940D6}" type="datetime1">
              <a:rPr lang="mk-MK"/>
              <a:pPr>
                <a:defRPr/>
              </a:pPr>
              <a:t>03.01.2016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755D7-910C-4247-AC8A-7DE316F83809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E26E-D08C-4D9D-8A05-1C2A36EF1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9875"/>
            <a:ext cx="2057400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9875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B6EF-5D66-430B-BB19-B108DA4C097A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E419-7C6F-40E0-9CD0-CAD62650B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5E2FC-950E-4F32-BC89-4721C2A00EA1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2FA4-5CDE-40A0-86A7-CA0A934FD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6191A-2339-4714-AA32-3858329A36C1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A452-084C-4653-849F-652462E3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380B-B97E-404D-B021-33CE6E70D905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C4BC-5E8D-42B0-985D-C644C326F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45C2-0950-4769-8589-90D53C2759FE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EEF5-A707-496E-B4E2-8D9D78527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5CEC-8020-468D-936A-20E02CF06A47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37D1D-0C2D-452E-86A5-4527C7759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79F0-DDD3-4477-9F4A-52B8E2BF15BC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0496-6C58-46B1-8D07-9D1FF6113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CAB5-BEF9-49F5-B42B-CBFBE954BC3A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A416-1E5D-415D-9E1C-8D0E0EA5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82D14-94B1-4346-8124-8EE9BB8481DF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F6C0E-4723-48AC-A422-A42E8DE1F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DAA9-0A71-40E9-B2B1-3B8FA8875E91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53F21-EF00-491C-ADE0-A49F36FE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A62D-2FC8-44E1-B438-54F2C498B276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9C46-7936-4355-909F-052039C63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0DB84-45BA-4957-A929-22A416BB585C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FBF4A-A5A0-451A-AE50-F7DCE729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 slaj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9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B064D9A-8153-4303-83EA-9738A5129D7C}" type="datetime1">
              <a:rPr lang="mk-MK"/>
              <a:pPr>
                <a:defRPr/>
              </a:pPr>
              <a:t>03.01.2016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2355E3B-A7B3-4A35-9970-DFD391758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24400"/>
            <a:ext cx="9144000" cy="838200"/>
          </a:xfrm>
        </p:spPr>
        <p:txBody>
          <a:bodyPr/>
          <a:lstStyle/>
          <a:p>
            <a:pPr eaLnBrk="1" hangingPunct="1"/>
            <a:r>
              <a:rPr lang="mk-MK" sz="44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Буџет на ФЗОМ во 2016 година</a:t>
            </a:r>
            <a:endParaRPr lang="en-US" sz="4400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 smtClean="0">
                <a:latin typeface="Calibri" panose="020F0502020204030204" pitchFamily="34" charset="0"/>
              </a:rPr>
              <a:t>Буџет на ФЗОМ во </a:t>
            </a:r>
            <a:r>
              <a:rPr lang="mk-MK" sz="4000" dirty="0" smtClean="0">
                <a:latin typeface="Calibri" panose="020F0502020204030204" pitchFamily="34" charset="0"/>
              </a:rPr>
              <a:t>2016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95EEF5-A707-496E-B4E2-8D9D785273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035396"/>
              </p:ext>
            </p:extLst>
          </p:nvPr>
        </p:nvGraphicFramePr>
        <p:xfrm>
          <a:off x="-684807" y="1782762"/>
          <a:ext cx="7488832" cy="487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04989" y="42210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latin typeface="Calibri" panose="020F0502020204030204" pitchFamily="34" charset="0"/>
              </a:rPr>
              <a:t>24,2</a:t>
            </a:r>
            <a:r>
              <a:rPr lang="mk-MK" dirty="0" smtClean="0">
                <a:latin typeface="Calibri" panose="020F0502020204030204" pitchFamily="34" charset="0"/>
              </a:rPr>
              <a:t> </a:t>
            </a:r>
            <a:r>
              <a:rPr lang="mk-MK" dirty="0" smtClean="0">
                <a:latin typeface="Calibri" panose="020F0502020204030204" pitchFamily="34" charset="0"/>
              </a:rPr>
              <a:t>милјарди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860" y="1833295"/>
            <a:ext cx="27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latin typeface="Calibri" panose="020F0502020204030204" pitchFamily="34" charset="0"/>
              </a:rPr>
              <a:t>+1,4 милјарди    </a:t>
            </a:r>
            <a:r>
              <a:rPr lang="mk-MK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+5,85%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5649232" y="1829132"/>
            <a:ext cx="1005840" cy="4320480"/>
          </a:xfrm>
          <a:prstGeom prst="rightBrace">
            <a:avLst/>
          </a:prstGeom>
          <a:noFill/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461568"/>
            <a:ext cx="1989361" cy="105560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5,6</a:t>
            </a:r>
            <a:r>
              <a:rPr lang="mk-MK" dirty="0" smtClean="0">
                <a:latin typeface="Calibri" panose="020F0502020204030204" pitchFamily="34" charset="0"/>
              </a:rPr>
              <a:t> </a:t>
            </a:r>
            <a:r>
              <a:rPr lang="mk-MK" dirty="0" smtClean="0">
                <a:latin typeface="Calibri" panose="020F0502020204030204" pitchFamily="34" charset="0"/>
              </a:rPr>
              <a:t>милјарди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668344" y="3284984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Calibri" panose="020F0502020204030204" pitchFamily="34" charset="0"/>
              </a:rPr>
              <a:t>Распредел</a:t>
            </a:r>
            <a:r>
              <a:rPr lang="mk-MK" dirty="0">
                <a:latin typeface="Calibri" panose="020F0502020204030204" pitchFamily="34" charset="0"/>
              </a:rPr>
              <a:t>б</a:t>
            </a:r>
            <a:r>
              <a:rPr lang="mk-MK" dirty="0" smtClean="0">
                <a:latin typeface="Calibri" panose="020F0502020204030204" pitchFamily="34" charset="0"/>
              </a:rPr>
              <a:t>а на средствата на ФЗОМ за 2016 година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95EEF5-A707-496E-B4E2-8D9D785273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704740"/>
              </p:ext>
            </p:extLst>
          </p:nvPr>
        </p:nvGraphicFramePr>
        <p:xfrm>
          <a:off x="1475656" y="1628800"/>
          <a:ext cx="6336704" cy="489654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163466"/>
                <a:gridCol w="2173238"/>
              </a:tblGrid>
              <a:tr h="515426">
                <a:tc>
                  <a:txBody>
                    <a:bodyPr/>
                    <a:lstStyle/>
                    <a:p>
                      <a:pPr algn="ctr" fontAlgn="b"/>
                      <a:r>
                        <a:rPr lang="mk-MK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Расходи</a:t>
                      </a:r>
                      <a:endParaRPr lang="mk-M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средства во 2016 година во 000 денари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Јавни здравствени установи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13,746,599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Приватни здравствени установи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7,813,500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Матични лекари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2,785,000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Аптеки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2,480,000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Специјалисти и лаборатории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610,000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Дијализа 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1,000,000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Инвитро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95,000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Кардиохирургија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705,000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Очна хирургија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65,500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Бањи</a:t>
                      </a:r>
                      <a:endParaRPr lang="mk-MK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73,000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Лекување во странство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300,000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Ортопедски помагала 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550,000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Рефундации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МАНУ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17,000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Calibri" panose="020F0502020204030204" pitchFamily="34" charset="0"/>
                        </a:rPr>
                        <a:t>Надоместоци за породилно и боледувања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2.575.000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  <a:latin typeface="Calibri" panose="020F0502020204030204" pitchFamily="34" charset="0"/>
                        </a:rPr>
                        <a:t>Административни расходи на ФЗОМ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573,078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771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25,575,177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1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Распределна на средствата на ФЗОМ за 2016 година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95EEF5-A707-496E-B4E2-8D9D785273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806297"/>
              </p:ext>
            </p:extLst>
          </p:nvPr>
        </p:nvGraphicFramePr>
        <p:xfrm>
          <a:off x="251520" y="171926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79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Средства за ЈЗУ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341992"/>
              </p:ext>
            </p:extLst>
          </p:nvPr>
        </p:nvGraphicFramePr>
        <p:xfrm>
          <a:off x="251421" y="2436907"/>
          <a:ext cx="8701087" cy="454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95EEF5-A707-496E-B4E2-8D9D785273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733" y="243690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>
                <a:solidFill>
                  <a:schemeClr val="tx1"/>
                </a:solidFill>
              </a:rPr>
              <a:t>201</a:t>
            </a:r>
            <a:r>
              <a:rPr lang="en-US" sz="3600" b="1" dirty="0" smtClean="0">
                <a:solidFill>
                  <a:schemeClr val="tx1"/>
                </a:solidFill>
              </a:rPr>
              <a:t>5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5789" y="243690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b="1" dirty="0" smtClean="0">
                <a:solidFill>
                  <a:srgbClr val="C00000"/>
                </a:solidFill>
              </a:rPr>
              <a:t>201</a:t>
            </a:r>
            <a:r>
              <a:rPr lang="en-US" sz="3600" b="1" dirty="0">
                <a:solidFill>
                  <a:srgbClr val="C00000"/>
                </a:solidFill>
              </a:rPr>
              <a:t>6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2436906"/>
            <a:ext cx="1656184" cy="71508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mk-MK" sz="3600" b="1" dirty="0" smtClean="0">
                <a:solidFill>
                  <a:srgbClr val="FF0000"/>
                </a:solidFill>
              </a:rPr>
              <a:t>+</a:t>
            </a:r>
            <a:r>
              <a:rPr lang="en-US" sz="3600" b="1" dirty="0" smtClean="0">
                <a:solidFill>
                  <a:srgbClr val="FF0000"/>
                </a:solidFill>
              </a:rPr>
              <a:t>6.7</a:t>
            </a:r>
            <a:r>
              <a:rPr lang="mk-MK" sz="3600" b="1" dirty="0" smtClean="0">
                <a:solidFill>
                  <a:srgbClr val="FF0000"/>
                </a:solidFill>
              </a:rPr>
              <a:t>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44008" y="2436905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ZOM Power Point sablon">
  <a:themeElements>
    <a:clrScheme name="FZOM Power Point sab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ZOM Power Point sablon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FZOM Power Point sab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OM Power Point sab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OM Power Point sab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OM Power Point sab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OM Power Point sab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OM Power Point sab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OM Power Point sab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19158</TotalTime>
  <Words>147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StobiSans Regular</vt:lpstr>
      <vt:lpstr>FZOM Power Point sablon</vt:lpstr>
      <vt:lpstr>Буџет на ФЗОМ во 2016 година</vt:lpstr>
      <vt:lpstr>Буџет на ФЗОМ во 2016</vt:lpstr>
      <vt:lpstr>Распределба на средствата на ФЗОМ за 2016 година</vt:lpstr>
      <vt:lpstr>Распределна на средствата на ФЗОМ за 2016 година</vt:lpstr>
      <vt:lpstr>Средства за ЈЗУ</vt:lpstr>
    </vt:vector>
  </TitlesOfParts>
  <Company>fzo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ГЛАВЕН НАСЛОВ НА ПРЕЗЕНТАЦИЈА</dc:title>
  <dc:creator>fzo</dc:creator>
  <cp:lastModifiedBy>Vladimir Dimkovski</cp:lastModifiedBy>
  <cp:revision>282</cp:revision>
  <dcterms:created xsi:type="dcterms:W3CDTF">2010-06-08T10:14:28Z</dcterms:created>
  <dcterms:modified xsi:type="dcterms:W3CDTF">2016-01-03T16:59:30Z</dcterms:modified>
</cp:coreProperties>
</file>